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Auteur et date</a:t>
            </a:r>
          </a:p>
        </p:txBody>
      </p:sp>
      <p:sp>
        <p:nvSpPr>
          <p:cNvPr id="12" name="Titre de la présentation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Titre de la présentation</a:t>
            </a:r>
          </a:p>
        </p:txBody>
      </p:sp>
      <p:sp>
        <p:nvSpPr>
          <p:cNvPr id="13" name="Texte niveau 1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Sous-titre de la présentation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100" name="Sous-titre de diapositiv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diapositive</a:t>
            </a:r>
          </a:p>
        </p:txBody>
      </p:sp>
      <p:sp>
        <p:nvSpPr>
          <p:cNvPr id="10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re de l’ordre du jour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Titre de l’ordre du jour</a:t>
            </a:r>
          </a:p>
        </p:txBody>
      </p:sp>
      <p:sp>
        <p:nvSpPr>
          <p:cNvPr id="109" name="Sous-titre de l’ordre du jour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l’ordre du jour</a:t>
            </a:r>
          </a:p>
        </p:txBody>
      </p:sp>
      <p:sp>
        <p:nvSpPr>
          <p:cNvPr id="110" name="Texte niveau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Rubriques de l’ordre du jour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écl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e niveau 1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Déclaration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ait import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e niveau 1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100 %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Données clés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Données clés</a:t>
            </a:r>
          </a:p>
        </p:txBody>
      </p:sp>
      <p:sp>
        <p:nvSpPr>
          <p:cNvPr id="12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36" name="Texte niveau 1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« Citation notable »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l de salade avec du riz frit, des œufs durs et des baguettes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Bol avec des beignets de saumon, de la salade et du houmous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Bol de pâtes pappardelle avec du beurre maître d’hôtel, des noisettes grillées et des lamelles de parmesan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l de salade avec du riz frit, des œufs durs et des baguettes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ts et citrons verts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Titre de la présentation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Titre de la présentation</a:t>
            </a:r>
          </a:p>
        </p:txBody>
      </p:sp>
      <p:sp>
        <p:nvSpPr>
          <p:cNvPr id="23" name="Auteur et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Auteur et date</a:t>
            </a:r>
          </a:p>
        </p:txBody>
      </p:sp>
      <p:sp>
        <p:nvSpPr>
          <p:cNvPr id="24" name="Texte niveau 1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Sous-titre de la présentation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utre 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l avec des beignets de saumon, de la salade et du houmous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Titre de diapositiv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Titre de diapositive</a:t>
            </a:r>
          </a:p>
        </p:txBody>
      </p:sp>
      <p:sp>
        <p:nvSpPr>
          <p:cNvPr id="34" name="Texte niveau 1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Sous-titre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Numéro de diapositive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re de diapositiv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43" name="Sous-titre de diapositiv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diapositive</a:t>
            </a:r>
          </a:p>
        </p:txBody>
      </p:sp>
      <p:sp>
        <p:nvSpPr>
          <p:cNvPr id="44" name="Texte niveau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ous-titre de diapositiv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diapositive</a:t>
            </a:r>
          </a:p>
        </p:txBody>
      </p:sp>
      <p:sp>
        <p:nvSpPr>
          <p:cNvPr id="61" name="Texte niveau 1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Bol de pâtes pappardelle avec du beurre maître d’hôtel, des noisettes grillées et des lamelles de parmesan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6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, vidéo direct, pet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ous-titre de diapositiv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diapositive</a:t>
            </a:r>
          </a:p>
        </p:txBody>
      </p:sp>
      <p:sp>
        <p:nvSpPr>
          <p:cNvPr id="72" name="Texte niveau 1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7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, vidéo direct, g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ous-titre de diapositiv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diapositive</a:t>
            </a:r>
          </a:p>
        </p:txBody>
      </p:sp>
      <p:sp>
        <p:nvSpPr>
          <p:cNvPr id="82" name="Texte niveau 1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8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re de section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Titre de section</a:t>
            </a:r>
          </a:p>
        </p:txBody>
      </p:sp>
      <p:sp>
        <p:nvSpPr>
          <p:cNvPr id="92" name="Numéro de diapositive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Titre de diapositive</a:t>
            </a:r>
          </a:p>
        </p:txBody>
      </p:sp>
      <p:sp>
        <p:nvSpPr>
          <p:cNvPr id="3" name="Texte niveau 1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Numéro de diapositive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Rectangle"/>
          <p:cNvSpPr/>
          <p:nvPr/>
        </p:nvSpPr>
        <p:spPr>
          <a:xfrm>
            <a:off x="685800" y="210320"/>
            <a:ext cx="22504401" cy="3091308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2" name="SEAMLESS M4T, ¿Qué es? ¿Comó funciona?…"/>
          <p:cNvSpPr txBox="1"/>
          <p:nvPr/>
        </p:nvSpPr>
        <p:spPr>
          <a:xfrm>
            <a:off x="1022955" y="666313"/>
            <a:ext cx="8720362" cy="21793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30000"/>
              </a:lnSpc>
              <a:defRPr sz="3400">
                <a:latin typeface="Open Sans Regular Regular"/>
                <a:ea typeface="Open Sans Regular Regular"/>
                <a:cs typeface="Open Sans Regular Regular"/>
                <a:sym typeface="Open Sans Regular Regular"/>
              </a:defRPr>
            </a:pPr>
            <a:r>
              <a:t>SEAMLESS M4T, ¿Qué es? ¿Comó funciona?</a:t>
            </a:r>
          </a:p>
          <a:p>
            <a:pPr>
              <a:lnSpc>
                <a:spcPct val="30000"/>
              </a:lnSpc>
              <a:defRPr sz="3400">
                <a:latin typeface="Open Sans Regular Regular"/>
                <a:ea typeface="Open Sans Regular Regular"/>
                <a:cs typeface="Open Sans Regular Regular"/>
                <a:sym typeface="Open Sans Regular Regular"/>
              </a:defRPr>
            </a:pPr>
            <a:r>
              <a:t>-</a:t>
            </a:r>
          </a:p>
          <a:p>
            <a:pPr>
              <a:lnSpc>
                <a:spcPct val="30000"/>
              </a:lnSpc>
              <a:defRPr sz="3400">
                <a:latin typeface="Open Sans Regular Regular"/>
                <a:ea typeface="Open Sans Regular Regular"/>
                <a:cs typeface="Open Sans Regular Regular"/>
                <a:sym typeface="Open Sans Regular Regular"/>
              </a:defRPr>
            </a:pPr>
            <a:r>
              <a:t>-</a:t>
            </a:r>
          </a:p>
        </p:txBody>
      </p:sp>
      <p:sp>
        <p:nvSpPr>
          <p:cNvPr id="173" name="Flèche"/>
          <p:cNvSpPr/>
          <p:nvPr/>
        </p:nvSpPr>
        <p:spPr>
          <a:xfrm>
            <a:off x="7901542" y="3631277"/>
            <a:ext cx="2808664" cy="1702100"/>
          </a:xfrm>
          <a:prstGeom prst="rightArrow">
            <a:avLst>
              <a:gd name="adj1" fmla="val 32000"/>
              <a:gd name="adj2" fmla="val 47753"/>
            </a:avLst>
          </a:prstGeom>
          <a:solidFill>
            <a:schemeClr val="accent1">
              <a:hueOff val="114395"/>
              <a:lumOff val="-24975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4" name="Una IA multilingüe significa que es capaz de…"/>
          <p:cNvSpPr/>
          <p:nvPr/>
        </p:nvSpPr>
        <p:spPr>
          <a:xfrm>
            <a:off x="760469" y="3387791"/>
            <a:ext cx="7352139" cy="2189072"/>
          </a:xfrm>
          <a:prstGeom prst="roundRect">
            <a:avLst>
              <a:gd name="adj" fmla="val 19525"/>
            </a:avLst>
          </a:prstGeom>
          <a:solidFill>
            <a:schemeClr val="accent1">
              <a:hueOff val="114395"/>
              <a:lumOff val="-24975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Open Sans Regular Regular"/>
                <a:ea typeface="Open Sans Regular Regular"/>
                <a:cs typeface="Open Sans Regular Regular"/>
                <a:sym typeface="Open Sans Regular Regular"/>
              </a:defRPr>
            </a:lvl1pPr>
          </a:lstStyle>
          <a:p>
            <a:pPr/>
            <a:r>
              <a:t>Una IA multilingüe significa que es capaz de…</a:t>
            </a:r>
          </a:p>
        </p:txBody>
      </p:sp>
      <p:sp>
        <p:nvSpPr>
          <p:cNvPr id="175" name="Flèche"/>
          <p:cNvSpPr/>
          <p:nvPr/>
        </p:nvSpPr>
        <p:spPr>
          <a:xfrm>
            <a:off x="7901542" y="6009376"/>
            <a:ext cx="2808664" cy="1702100"/>
          </a:xfrm>
          <a:prstGeom prst="rightArrow">
            <a:avLst>
              <a:gd name="adj1" fmla="val 32000"/>
              <a:gd name="adj2" fmla="val 47753"/>
            </a:avLst>
          </a:prstGeom>
          <a:solidFill>
            <a:schemeClr val="accent1">
              <a:hueOff val="114395"/>
              <a:lumOff val="-24975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6" name="Una IA multimodal significa que puede…"/>
          <p:cNvSpPr/>
          <p:nvPr/>
        </p:nvSpPr>
        <p:spPr>
          <a:xfrm>
            <a:off x="703855" y="5765890"/>
            <a:ext cx="7352139" cy="2189072"/>
          </a:xfrm>
          <a:prstGeom prst="roundRect">
            <a:avLst>
              <a:gd name="adj" fmla="val 19525"/>
            </a:avLst>
          </a:prstGeom>
          <a:solidFill>
            <a:schemeClr val="accent1">
              <a:hueOff val="114395"/>
              <a:lumOff val="-24975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Open Sans Regular Regular"/>
                <a:ea typeface="Open Sans Regular Regular"/>
                <a:cs typeface="Open Sans Regular Regular"/>
                <a:sym typeface="Open Sans Regular Regular"/>
              </a:defRPr>
            </a:lvl1pPr>
          </a:lstStyle>
          <a:p>
            <a:pPr/>
            <a:r>
              <a:t>Una IA multimodal significa que puede…</a:t>
            </a:r>
          </a:p>
        </p:txBody>
      </p:sp>
      <p:sp>
        <p:nvSpPr>
          <p:cNvPr id="177" name="Flèche"/>
          <p:cNvSpPr/>
          <p:nvPr/>
        </p:nvSpPr>
        <p:spPr>
          <a:xfrm>
            <a:off x="7901542" y="8630961"/>
            <a:ext cx="2808664" cy="1702100"/>
          </a:xfrm>
          <a:prstGeom prst="rightArrow">
            <a:avLst>
              <a:gd name="adj1" fmla="val 32000"/>
              <a:gd name="adj2" fmla="val 47753"/>
            </a:avLst>
          </a:prstGeom>
          <a:solidFill>
            <a:schemeClr val="accent1">
              <a:hueOff val="114395"/>
              <a:lumOff val="-24975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8" name="Ventajas de esta nueva IA…"/>
          <p:cNvSpPr/>
          <p:nvPr/>
        </p:nvSpPr>
        <p:spPr>
          <a:xfrm>
            <a:off x="703855" y="8387475"/>
            <a:ext cx="7352139" cy="2189072"/>
          </a:xfrm>
          <a:prstGeom prst="roundRect">
            <a:avLst>
              <a:gd name="adj" fmla="val 19525"/>
            </a:avLst>
          </a:prstGeom>
          <a:solidFill>
            <a:schemeClr val="accent1">
              <a:hueOff val="114395"/>
              <a:lumOff val="-24975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Open Sans Regular Regular"/>
                <a:ea typeface="Open Sans Regular Regular"/>
                <a:cs typeface="Open Sans Regular Regular"/>
                <a:sym typeface="Open Sans Regular Regular"/>
              </a:defRPr>
            </a:lvl1pPr>
          </a:lstStyle>
          <a:p>
            <a:pPr/>
            <a:r>
              <a:t>Ventajas de esta nueva IA…</a:t>
            </a:r>
          </a:p>
        </p:txBody>
      </p:sp>
      <p:sp>
        <p:nvSpPr>
          <p:cNvPr id="179" name="Rectangle"/>
          <p:cNvSpPr/>
          <p:nvPr/>
        </p:nvSpPr>
        <p:spPr>
          <a:xfrm>
            <a:off x="939799" y="11265246"/>
            <a:ext cx="22504401" cy="2163672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0" name="En conclusión, ¿te parece útil esta nueva IA? La utilizarías?…"/>
          <p:cNvSpPr txBox="1"/>
          <p:nvPr/>
        </p:nvSpPr>
        <p:spPr>
          <a:xfrm>
            <a:off x="6339811" y="11689222"/>
            <a:ext cx="11704378" cy="13157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>
              <a:lnSpc>
                <a:spcPct val="10000"/>
              </a:lnSpc>
              <a:defRPr sz="3400">
                <a:latin typeface="Open Sans Regular Regular"/>
                <a:ea typeface="Open Sans Regular Regular"/>
                <a:cs typeface="Open Sans Regular Regular"/>
                <a:sym typeface="Open Sans Regular Regular"/>
              </a:defRPr>
            </a:pPr>
            <a:r>
              <a:t>En conclusión, ¿te parece útil esta nueva IA? La utilizarías?</a:t>
            </a:r>
          </a:p>
          <a:p>
            <a:pPr algn="ctr">
              <a:lnSpc>
                <a:spcPct val="10000"/>
              </a:lnSpc>
              <a:defRPr sz="3400">
                <a:latin typeface="Open Sans Regular Regular"/>
                <a:ea typeface="Open Sans Regular Regular"/>
                <a:cs typeface="Open Sans Regular Regular"/>
                <a:sym typeface="Open Sans Regular Regular"/>
              </a:defRPr>
            </a:pPr>
            <a:r>
              <a:t>¿Con qué fin ? ¿A qué tipo de frecuencia?</a:t>
            </a:r>
          </a:p>
        </p:txBody>
      </p:sp>
      <p:sp>
        <p:nvSpPr>
          <p:cNvPr id="181" name="-…"/>
          <p:cNvSpPr txBox="1"/>
          <p:nvPr/>
        </p:nvSpPr>
        <p:spPr>
          <a:xfrm>
            <a:off x="11158474" y="3795713"/>
            <a:ext cx="262510" cy="13732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spcBef>
                <a:spcPts val="0"/>
              </a:spcBef>
              <a:defRPr sz="3000"/>
            </a:pPr>
            <a:r>
              <a:t>-</a:t>
            </a:r>
          </a:p>
          <a:p>
            <a:pPr>
              <a:spcBef>
                <a:spcPts val="0"/>
              </a:spcBef>
              <a:defRPr sz="3000"/>
            </a:pPr>
            <a:r>
              <a:t>-</a:t>
            </a:r>
          </a:p>
          <a:p>
            <a:pPr>
              <a:spcBef>
                <a:spcPts val="0"/>
              </a:spcBef>
              <a:defRPr sz="3000"/>
            </a:pPr>
            <a:r>
              <a:t>-</a:t>
            </a:r>
          </a:p>
        </p:txBody>
      </p:sp>
      <p:sp>
        <p:nvSpPr>
          <p:cNvPr id="182" name="-…"/>
          <p:cNvSpPr txBox="1"/>
          <p:nvPr/>
        </p:nvSpPr>
        <p:spPr>
          <a:xfrm>
            <a:off x="11158474" y="6171387"/>
            <a:ext cx="262510" cy="13732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spcBef>
                <a:spcPts val="0"/>
              </a:spcBef>
              <a:defRPr sz="3000"/>
            </a:pPr>
            <a:r>
              <a:t>-</a:t>
            </a:r>
          </a:p>
          <a:p>
            <a:pPr>
              <a:spcBef>
                <a:spcPts val="0"/>
              </a:spcBef>
              <a:defRPr sz="3000"/>
            </a:pPr>
            <a:r>
              <a:t>-</a:t>
            </a:r>
          </a:p>
          <a:p>
            <a:pPr>
              <a:spcBef>
                <a:spcPts val="0"/>
              </a:spcBef>
              <a:defRPr sz="3000"/>
            </a:pPr>
            <a:r>
              <a:t>-</a:t>
            </a:r>
          </a:p>
        </p:txBody>
      </p:sp>
      <p:sp>
        <p:nvSpPr>
          <p:cNvPr id="183" name="-…"/>
          <p:cNvSpPr txBox="1"/>
          <p:nvPr/>
        </p:nvSpPr>
        <p:spPr>
          <a:xfrm>
            <a:off x="11158474" y="8795398"/>
            <a:ext cx="262510" cy="13732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spcBef>
                <a:spcPts val="0"/>
              </a:spcBef>
              <a:defRPr sz="3000"/>
            </a:pPr>
            <a:r>
              <a:t>-</a:t>
            </a:r>
          </a:p>
          <a:p>
            <a:pPr>
              <a:spcBef>
                <a:spcPts val="0"/>
              </a:spcBef>
              <a:defRPr sz="3000"/>
            </a:pPr>
            <a:r>
              <a:t>-</a:t>
            </a:r>
          </a:p>
          <a:p>
            <a:pPr>
              <a:spcBef>
                <a:spcPts val="0"/>
              </a:spcBef>
              <a:defRPr sz="3000"/>
            </a:pPr>
            <a:r>
              <a:t>-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